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49" y="1563638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3"/>
          <p:cNvSpPr txBox="1"/>
          <p:nvPr/>
        </p:nvSpPr>
        <p:spPr>
          <a:xfrm>
            <a:off x="4527227" y="213970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十二章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机械与功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4961065" y="3003798"/>
            <a:ext cx="2965877" cy="793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机械能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23528" y="872380"/>
            <a:ext cx="5978922" cy="462808"/>
            <a:chOff x="323528" y="870226"/>
            <a:chExt cx="5978922" cy="461665"/>
          </a:xfrm>
        </p:grpSpPr>
        <p:sp>
          <p:nvSpPr>
            <p:cNvPr id="3" name="Rectangle 9"/>
            <p:cNvSpPr>
              <a:spLocks noChangeArrowheads="1"/>
            </p:cNvSpPr>
            <p:nvPr/>
          </p:nvSpPr>
          <p:spPr bwMode="auto">
            <a:xfrm>
              <a:off x="323528" y="870226"/>
              <a:ext cx="15441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探究方法：</a:t>
              </a:r>
            </a:p>
          </p:txBody>
        </p:sp>
        <p:sp>
          <p:nvSpPr>
            <p:cNvPr id="5" name="Rectangle 11"/>
            <p:cNvSpPr>
              <a:spLocks noChangeArrowheads="1"/>
            </p:cNvSpPr>
            <p:nvPr/>
          </p:nvSpPr>
          <p:spPr bwMode="auto">
            <a:xfrm>
              <a:off x="3808670" y="909100"/>
              <a:ext cx="1182328" cy="392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转换法</a:t>
              </a:r>
            </a:p>
          </p:txBody>
        </p:sp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1954257" y="904341"/>
              <a:ext cx="1859314" cy="401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1" hangingPunct="1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控制变量法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7" name="Rectangle 13"/>
            <p:cNvSpPr>
              <a:spLocks noChangeArrowheads="1"/>
            </p:cNvSpPr>
            <p:nvPr/>
          </p:nvSpPr>
          <p:spPr bwMode="auto">
            <a:xfrm>
              <a:off x="5015780" y="900279"/>
              <a:ext cx="1286670" cy="401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对比法</a:t>
              </a:r>
            </a:p>
          </p:txBody>
        </p:sp>
      </p:grp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323528" y="1658518"/>
            <a:ext cx="8700084" cy="1773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如图所示：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让同一重物从不同的高度降落砸在小桌子上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;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让质量不同的重物从相同的高度降落砸在小桌子上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;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观察桌子腿陷入沙中的深度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来比较重物重力势能的大小。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0" name="文本框 17417"/>
          <p:cNvSpPr txBox="1">
            <a:spLocks noChangeArrowheads="1"/>
          </p:cNvSpPr>
          <p:nvPr/>
        </p:nvSpPr>
        <p:spPr bwMode="auto">
          <a:xfrm>
            <a:off x="323528" y="326822"/>
            <a:ext cx="1036910" cy="46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猜想：</a:t>
            </a:r>
          </a:p>
        </p:txBody>
      </p:sp>
      <p:sp>
        <p:nvSpPr>
          <p:cNvPr id="11" name="文本框 17449"/>
          <p:cNvSpPr txBox="1">
            <a:spLocks noChangeArrowheads="1"/>
          </p:cNvSpPr>
          <p:nvPr/>
        </p:nvSpPr>
        <p:spPr bwMode="auto">
          <a:xfrm>
            <a:off x="1242352" y="326821"/>
            <a:ext cx="6971427" cy="46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重力势能的大小跟物体被举高度和物体质量有关。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23529" y="1368344"/>
            <a:ext cx="1544143" cy="46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实验步骤：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9"/>
          <a:stretch/>
        </p:blipFill>
        <p:spPr bwMode="auto">
          <a:xfrm>
            <a:off x="1935701" y="3220153"/>
            <a:ext cx="5324239" cy="1784887"/>
          </a:xfrm>
          <a:prstGeom prst="rect">
            <a:avLst/>
          </a:prstGeom>
          <a:noFill/>
          <a:ln>
            <a:noFill/>
          </a:ln>
          <a:effectLst>
            <a:outerShdw blurRad="698500" dist="50800" dir="5400000" algn="ctr" rotWithShape="0">
              <a:srgbClr val="000000">
                <a:alpha val="3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129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291265" y="229492"/>
            <a:ext cx="1513539" cy="46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291265" y="647937"/>
            <a:ext cx="7090171" cy="1200329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 algn="l">
              <a:defRPr sz="240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 smtClean="0"/>
              <a:t>在</a:t>
            </a:r>
            <a:r>
              <a:rPr lang="zh-CN" altLang="en-US" dirty="0"/>
              <a:t>质量一定时，物体被举得越高，重力势能越大。在高度一定时，物体的质量越大，重力势能越大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291264" y="2248608"/>
            <a:ext cx="8585608" cy="46280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defRPr>
            </a:lvl1pPr>
          </a:lstStyle>
          <a:p>
            <a:r>
              <a:rPr lang="en-US" altLang="zh-CN" dirty="0"/>
              <a:t>2</a:t>
            </a:r>
            <a:r>
              <a:rPr lang="en-US" altLang="zh-CN" dirty="0" smtClean="0"/>
              <a:t>.</a:t>
            </a:r>
            <a:r>
              <a:rPr lang="zh-CN" altLang="en-US" dirty="0" smtClean="0"/>
              <a:t>弹性势能：物体</a:t>
            </a:r>
            <a:r>
              <a:rPr lang="zh-CN" altLang="en-US" dirty="0"/>
              <a:t>由于发生弹性形变而具有的能叫作弹性势能。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98417" y="1785801"/>
            <a:ext cx="757130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发生弹性形变的物体产生的弹力可以做功，具有能量。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25112" y="2870032"/>
            <a:ext cx="1800000" cy="2195084"/>
            <a:chOff x="2578811" y="2896220"/>
            <a:chExt cx="1800000" cy="2189664"/>
          </a:xfrm>
        </p:grpSpPr>
        <p:sp>
          <p:nvSpPr>
            <p:cNvPr id="40" name="TextBox 1"/>
            <p:cNvSpPr txBox="1">
              <a:spLocks noChangeArrowheads="1"/>
            </p:cNvSpPr>
            <p:nvPr/>
          </p:nvSpPr>
          <p:spPr bwMode="auto">
            <a:xfrm>
              <a:off x="2767719" y="4624219"/>
              <a:ext cx="14221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张弓待发</a:t>
              </a:r>
            </a:p>
          </p:txBody>
        </p:sp>
        <p:pic>
          <p:nvPicPr>
            <p:cNvPr id="41" name="图片 9"/>
            <p:cNvPicPr preferRelativeResize="0"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" t="5388" r="53836" b="4840"/>
            <a:stretch/>
          </p:blipFill>
          <p:spPr bwMode="auto">
            <a:xfrm>
              <a:off x="2578811" y="2896220"/>
              <a:ext cx="1800000" cy="1728000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" name="组合 45"/>
          <p:cNvGrpSpPr/>
          <p:nvPr/>
        </p:nvGrpSpPr>
        <p:grpSpPr>
          <a:xfrm>
            <a:off x="3360987" y="2908323"/>
            <a:ext cx="1800000" cy="2156793"/>
            <a:chOff x="5352298" y="2690602"/>
            <a:chExt cx="1800000" cy="2151468"/>
          </a:xfrm>
        </p:grpSpPr>
        <p:sp>
          <p:nvSpPr>
            <p:cNvPr id="43" name="TextBox 16"/>
            <p:cNvSpPr txBox="1">
              <a:spLocks noChangeArrowheads="1"/>
            </p:cNvSpPr>
            <p:nvPr/>
          </p:nvSpPr>
          <p:spPr bwMode="auto">
            <a:xfrm>
              <a:off x="5541206" y="4380405"/>
              <a:ext cx="14221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dirty="0"/>
                <a:t>撑竿跳高</a:t>
              </a:r>
            </a:p>
          </p:txBody>
        </p:sp>
        <p:pic>
          <p:nvPicPr>
            <p:cNvPr id="44" name="图片 10"/>
            <p:cNvPicPr preferRelativeResize="0"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059" t="511" b="2225"/>
            <a:stretch/>
          </p:blipFill>
          <p:spPr bwMode="auto">
            <a:xfrm>
              <a:off x="5352298" y="2690602"/>
              <a:ext cx="1800000" cy="1728000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组合 46"/>
          <p:cNvGrpSpPr/>
          <p:nvPr/>
        </p:nvGrpSpPr>
        <p:grpSpPr>
          <a:xfrm>
            <a:off x="6135561" y="2908323"/>
            <a:ext cx="1800000" cy="2195084"/>
            <a:chOff x="6062697" y="2862945"/>
            <a:chExt cx="1800000" cy="2189664"/>
          </a:xfrm>
        </p:grpSpPr>
        <p:pic>
          <p:nvPicPr>
            <p:cNvPr id="48" name="Picture 12" descr="http://img1.91esh.com/forum/201107/23/200543ly83ao6yc6cl6lyy.jpg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41" t="7591" r="22673" b="14598"/>
            <a:stretch>
              <a:fillRect/>
            </a:stretch>
          </p:blipFill>
          <p:spPr bwMode="auto">
            <a:xfrm>
              <a:off x="6062697" y="2862945"/>
              <a:ext cx="1800000" cy="1728000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矩形 8"/>
            <p:cNvSpPr>
              <a:spLocks noChangeArrowheads="1"/>
            </p:cNvSpPr>
            <p:nvPr/>
          </p:nvSpPr>
          <p:spPr bwMode="auto">
            <a:xfrm>
              <a:off x="6078448" y="4590944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itchFamily="34" charset="-122"/>
                </a:rPr>
                <a:t>压弯的跳板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2664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4468" y="4223215"/>
            <a:ext cx="597093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势能：重力势能和弹性势能统称为势能．</a:t>
            </a: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344468" y="240509"/>
            <a:ext cx="597093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一切发生弹性形变的物体都具有弹性势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能。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Courier New" pitchFamily="49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23073" y="703317"/>
            <a:ext cx="8033546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弹性势</a:t>
            </a:r>
            <a:r>
              <a:rPr lang="zh-CN" altLang="en-US" sz="2400" dirty="0">
                <a:latin typeface="微软雅黑" panose="020B0503020204020204" pitchFamily="34" charset="-122"/>
              </a:rPr>
              <a:t>能的大小与弹性物体的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弹性</a:t>
            </a:r>
            <a:r>
              <a:rPr lang="zh-CN" altLang="en-US" sz="2400" dirty="0">
                <a:latin typeface="微软雅黑" panose="020B0503020204020204" pitchFamily="34" charset="-122"/>
              </a:rPr>
              <a:t>以及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形变的程度</a:t>
            </a:r>
            <a:r>
              <a:rPr lang="zh-CN" altLang="en-US" sz="2400" dirty="0">
                <a:latin typeface="微软雅黑" panose="020B0503020204020204" pitchFamily="34" charset="-122"/>
              </a:rPr>
              <a:t>有关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；</a:t>
            </a:r>
            <a:r>
              <a:rPr lang="zh-CN" altLang="en-US" sz="2400" dirty="0">
                <a:latin typeface="微软雅黑" panose="020B0503020204020204" pitchFamily="34" charset="-122"/>
              </a:rPr>
              <a:t>同一物体，弹性形变越大，弹性势能越大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66535" y="1752661"/>
            <a:ext cx="3056562" cy="2522548"/>
            <a:chOff x="1266535" y="1636165"/>
            <a:chExt cx="3056562" cy="2516320"/>
          </a:xfrm>
        </p:grpSpPr>
        <p:pic>
          <p:nvPicPr>
            <p:cNvPr id="7171" name="Picture 3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83" t="3883" r="5433" b="4397"/>
            <a:stretch/>
          </p:blipFill>
          <p:spPr bwMode="auto">
            <a:xfrm>
              <a:off x="1465219" y="1636165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1266535" y="3139330"/>
              <a:ext cx="3056562" cy="1013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弓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的形变越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箭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射得越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远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弓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具有的弹性势能越大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19679" y="1752661"/>
            <a:ext cx="3838695" cy="2522548"/>
            <a:chOff x="4719678" y="1748333"/>
            <a:chExt cx="3838695" cy="2516320"/>
          </a:xfrm>
        </p:grpSpPr>
        <p:pic>
          <p:nvPicPr>
            <p:cNvPr id="6" name="Picture 26" descr="烧弹簧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5000" contras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921" r="5973" b="-1"/>
            <a:stretch/>
          </p:blipFill>
          <p:spPr bwMode="auto">
            <a:xfrm>
              <a:off x="5307106" y="1748333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4719678" y="3251498"/>
              <a:ext cx="3838695" cy="1013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弹簧压缩程度越大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砝码被弹起得越高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弹簧具有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的弹性势能越大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9168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8"/>
          <p:cNvSpPr txBox="1"/>
          <p:nvPr/>
        </p:nvSpPr>
        <p:spPr>
          <a:xfrm>
            <a:off x="242365" y="357501"/>
            <a:ext cx="245973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、机械能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366" y="954984"/>
            <a:ext cx="413286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动能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和势能统称为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机械能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．</a:t>
            </a:r>
          </a:p>
        </p:txBody>
      </p:sp>
      <p:sp>
        <p:nvSpPr>
          <p:cNvPr id="5" name="矩形 4"/>
          <p:cNvSpPr/>
          <p:nvPr/>
        </p:nvSpPr>
        <p:spPr>
          <a:xfrm>
            <a:off x="242366" y="1335396"/>
            <a:ext cx="863964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一个物体具有的机械能是动能和势能之和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架在天上飞的飞机的动能是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50000J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重力势能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65000J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那么总的机械能为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50000+65000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115000J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2365" y="3094065"/>
            <a:ext cx="8477250" cy="1766539"/>
          </a:xfrm>
          <a:prstGeom prst="rect">
            <a:avLst/>
          </a:prstGeom>
          <a:noFill/>
          <a:ln/>
        </p:spPr>
        <p:txBody>
          <a:bodyPr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提示：分析物体的动能和势能时，不能片面地只考虑一个因素而忽略另一个因素．需综合考虑物体的质量、速度、位置高度和弹性形变量是否发生变化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172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8271" y="230843"/>
            <a:ext cx="1483478" cy="466286"/>
            <a:chOff x="304174" y="283603"/>
            <a:chExt cx="80588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372533" y="230841"/>
            <a:ext cx="296908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0" hangingPunct="0">
              <a:defRPr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狩猎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与机械能的利用</a:t>
            </a:r>
          </a:p>
        </p:txBody>
      </p:sp>
      <p:sp>
        <p:nvSpPr>
          <p:cNvPr id="6" name="矩形 5"/>
          <p:cNvSpPr/>
          <p:nvPr/>
        </p:nvSpPr>
        <p:spPr>
          <a:xfrm>
            <a:off x="400993" y="756043"/>
            <a:ext cx="806491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狩猎是古代人维持生存的重要活动，请分析下图中的情景，看看古人是怎样利用机械能来狩猎的。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59062" y="1959343"/>
            <a:ext cx="5668250" cy="2651063"/>
            <a:chOff x="1859736" y="1954504"/>
            <a:chExt cx="5668250" cy="2644517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65" b="13436"/>
            <a:stretch/>
          </p:blipFill>
          <p:spPr bwMode="auto">
            <a:xfrm>
              <a:off x="1859736" y="1954504"/>
              <a:ext cx="5668250" cy="2154353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2368874" y="4137328"/>
              <a:ext cx="1415635" cy="461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坠石狩猎</a:t>
              </a: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5112276" y="4108858"/>
              <a:ext cx="1415907" cy="461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投石狩猎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214123" y="2078050"/>
            <a:ext cx="461663" cy="20409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利用重力势能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08601" y="2297599"/>
            <a:ext cx="461663" cy="148316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利用动能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83087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37769" y="214393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09936" y="21590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8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422417" y="3866881"/>
            <a:ext cx="837363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知道能量、动能、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重力势能、弹性势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能的概念。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33866" y="4470860"/>
            <a:ext cx="696404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本堂难点：知道影响动能、重力势能大小的因素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90" y="953267"/>
            <a:ext cx="7554987" cy="275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267138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36073" y="19088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4119" y="19088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8021" y="641211"/>
            <a:ext cx="5575664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：探究影响动能大小的因素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485" y="1023405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284119" y="1444924"/>
            <a:ext cx="8644124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淮安）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如图是“探究物体动能大小与哪些因素有关”的实验示意图（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为小球，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为木块）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在探究 小球动能大小与速度的关系时，应保持小球的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本实验是通过木块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来反映小球动能的大小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610" y="3758961"/>
            <a:ext cx="3370487" cy="110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435715" y="2704939"/>
            <a:ext cx="80021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9067" y="3095363"/>
            <a:ext cx="264687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被推动的距离大小</a:t>
            </a:r>
          </a:p>
        </p:txBody>
      </p:sp>
    </p:spTree>
    <p:extLst>
      <p:ext uri="{BB962C8B-B14F-4D97-AF65-F5344CB8AC3E}">
        <p14:creationId xmlns:p14="http://schemas.microsoft.com/office/powerpoint/2010/main" val="3194269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940" y="118870"/>
            <a:ext cx="2963742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6" name="矩形 5"/>
          <p:cNvSpPr/>
          <p:nvPr/>
        </p:nvSpPr>
        <p:spPr>
          <a:xfrm>
            <a:off x="110940" y="665421"/>
            <a:ext cx="8605540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聊城）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如图是探究“物体的动能跟哪些因素有关”的实验。实验中，让同一铜球从斜面的不同高度由静止释放，撞击同一木块，下列说法正确的是（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711" y="2976333"/>
            <a:ext cx="2137216" cy="1050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02388" y="2321094"/>
            <a:ext cx="8422647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．该实验探究的是物体动能大小与高度的关系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．该实验探究的是物体动能大小与质量的关系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．该实验中，物体的动能是指木块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的动能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．该实验结论可以解释为什么对机动车限速</a:t>
            </a:r>
          </a:p>
        </p:txBody>
      </p:sp>
      <p:sp>
        <p:nvSpPr>
          <p:cNvPr id="5" name="矩形 4"/>
          <p:cNvSpPr/>
          <p:nvPr/>
        </p:nvSpPr>
        <p:spPr>
          <a:xfrm>
            <a:off x="4920542" y="1858287"/>
            <a:ext cx="41549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6711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4877" y="738194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00704" y="226797"/>
            <a:ext cx="6025653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影响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势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能大小的因素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808" y="2496862"/>
            <a:ext cx="41549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838" y="1201002"/>
            <a:ext cx="8296384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潍坊）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无人机已被应用于诸多领域，如图所示是一款四翼无人机。在无人机匀速上升过程中，对其分析正确的是（　　）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359" y="2583378"/>
            <a:ext cx="2178565" cy="1726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94700" y="3172365"/>
            <a:ext cx="56376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增加	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增加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重力势能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增加  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不变</a:t>
            </a:r>
          </a:p>
        </p:txBody>
      </p:sp>
    </p:spTree>
    <p:extLst>
      <p:ext uri="{BB962C8B-B14F-4D97-AF65-F5344CB8AC3E}">
        <p14:creationId xmlns:p14="http://schemas.microsoft.com/office/powerpoint/2010/main" val="342639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7056" y="176856"/>
            <a:ext cx="2249336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7316" y="917349"/>
            <a:ext cx="8707357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临沂）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如图是运动员参加射箭比赛时的场景，下列说法错误的是（　　）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782" y="2269986"/>
            <a:ext cx="2373945" cy="159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59783" y="2155222"/>
            <a:ext cx="7032662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运动员将弓举起的过程对弓做功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弓被拉的越弯产生的弹力越小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弓被拉的越弯弹性势能越大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箭被射出说明力可以改变物体的运动状态</a:t>
            </a:r>
          </a:p>
        </p:txBody>
      </p:sp>
      <p:sp>
        <p:nvSpPr>
          <p:cNvPr id="5" name="文本框 245767"/>
          <p:cNvSpPr>
            <a:spLocks noChangeArrowheads="1"/>
          </p:cNvSpPr>
          <p:nvPr/>
        </p:nvSpPr>
        <p:spPr bwMode="auto">
          <a:xfrm>
            <a:off x="2370853" y="1553573"/>
            <a:ext cx="43180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671545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380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17321" y="6711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43559" y="969900"/>
            <a:ext cx="1483478" cy="466286"/>
            <a:chOff x="304174" y="283603"/>
            <a:chExt cx="805885" cy="741476"/>
          </a:xfrm>
        </p:grpSpPr>
        <p:sp>
          <p:nvSpPr>
            <p:cNvPr id="2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3" name="Text Box 209"/>
          <p:cNvSpPr txBox="1">
            <a:spLocks noChangeArrowheads="1"/>
          </p:cNvSpPr>
          <p:nvPr/>
        </p:nvSpPr>
        <p:spPr bwMode="auto">
          <a:xfrm>
            <a:off x="2056863" y="4217709"/>
            <a:ext cx="551159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defRPr sz="3200" b="1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defRPr sz="3200" b="1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defRPr sz="3200" b="1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defRPr sz="3200" b="1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过山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车的运动伴随着怎样的能量转化？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7" b="6328"/>
          <a:stretch/>
        </p:blipFill>
        <p:spPr bwMode="auto">
          <a:xfrm>
            <a:off x="2496620" y="1350986"/>
            <a:ext cx="4137526" cy="2646551"/>
          </a:xfrm>
          <a:prstGeom prst="rect">
            <a:avLst/>
          </a:prstGeom>
          <a:noFill/>
          <a:ln>
            <a:noFill/>
          </a:ln>
          <a:effectLst>
            <a:outerShdw blurRad="698500" dist="50800" dir="5400000" algn="ctr" rotWithShape="0">
              <a:srgbClr val="000000">
                <a:alpha val="3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078649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2288" y="276689"/>
            <a:ext cx="6127571" cy="4628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noProof="1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noProof="1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个物体能够做功，我们就说它具有能量</a:t>
            </a:r>
            <a:r>
              <a:rPr lang="en-US" altLang="zh-CN" sz="240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4" name="矩形 3"/>
          <p:cNvSpPr/>
          <p:nvPr/>
        </p:nvSpPr>
        <p:spPr>
          <a:xfrm>
            <a:off x="282410" y="3819709"/>
            <a:ext cx="7259038" cy="1203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noProof="1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noProof="1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个物体能够做的功越多，这个物体的能量就越大</a:t>
            </a:r>
            <a:r>
              <a:rPr lang="zh-CN" altLang="en-US" sz="2400" noProof="1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noProof="1" smtClean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能量的单位：焦耳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J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)</a:t>
            </a:r>
            <a:endParaRPr lang="zh-CN" altLang="en-US" sz="240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82410" y="943505"/>
            <a:ext cx="2649216" cy="2058470"/>
            <a:chOff x="576014" y="1047963"/>
            <a:chExt cx="2649216" cy="2053387"/>
          </a:xfrm>
        </p:grpSpPr>
        <p:pic>
          <p:nvPicPr>
            <p:cNvPr id="7" name="图片 6"/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64" t="8988" r="3236"/>
            <a:stretch/>
          </p:blipFill>
          <p:spPr bwMode="auto">
            <a:xfrm>
              <a:off x="634910" y="1047963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标题 1"/>
            <p:cNvSpPr txBox="1">
              <a:spLocks/>
            </p:cNvSpPr>
            <p:nvPr/>
          </p:nvSpPr>
          <p:spPr>
            <a:xfrm>
              <a:off x="576014" y="2667963"/>
              <a:ext cx="2649216" cy="433387"/>
            </a:xfrm>
            <a:prstGeom prst="rect">
              <a:avLst/>
            </a:prstGeom>
          </p:spPr>
          <p:txBody>
            <a:bodyPr/>
            <a:lstStyle>
              <a:lvl1pPr algn="ctr">
                <a:defRPr sz="44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algn="ctr">
                <a:defRPr sz="44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algn="ctr">
                <a:defRPr sz="44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algn="ctr">
                <a:defRPr sz="44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algn="ctr">
                <a:defRPr sz="44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indent="457200" algn="ctr">
                <a:defRPr sz="44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indent="914400" algn="ctr">
                <a:defRPr sz="44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indent="1371600" algn="ctr">
                <a:defRPr sz="44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indent="1828800" algn="ctr">
                <a:defRPr sz="44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流动的水推动皮筏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36072" y="943503"/>
            <a:ext cx="2637378" cy="2058471"/>
            <a:chOff x="3502966" y="1046767"/>
            <a:chExt cx="2637378" cy="2053388"/>
          </a:xfrm>
        </p:grpSpPr>
        <p:pic>
          <p:nvPicPr>
            <p:cNvPr id="9" name="图片 8"/>
            <p:cNvPicPr preferRelativeResize="0"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655" y="1046767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标题 1"/>
            <p:cNvSpPr txBox="1">
              <a:spLocks/>
            </p:cNvSpPr>
            <p:nvPr/>
          </p:nvSpPr>
          <p:spPr bwMode="auto">
            <a:xfrm>
              <a:off x="3502966" y="2666767"/>
              <a:ext cx="2637378" cy="433388"/>
            </a:xfrm>
            <a:prstGeom prst="rect">
              <a:avLst/>
            </a:prstGeom>
          </p:spPr>
          <p:txBody>
            <a:bodyPr/>
            <a:lstStyle>
              <a:lvl1pPr algn="l"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algn="ctr">
                <a:defRPr sz="4400"/>
              </a:lvl2pPr>
              <a:lvl3pPr algn="ctr">
                <a:defRPr sz="4400"/>
              </a:lvl3pPr>
              <a:lvl4pPr algn="ctr">
                <a:defRPr sz="4400"/>
              </a:lvl4pPr>
              <a:lvl5pPr algn="ctr">
                <a:defRPr sz="4400"/>
              </a:lvl5pPr>
              <a:lvl6pPr indent="457200" algn="ctr">
                <a:defRPr sz="4400"/>
              </a:lvl6pPr>
              <a:lvl7pPr indent="914400" algn="ctr">
                <a:defRPr sz="4400"/>
              </a:lvl7pPr>
              <a:lvl8pPr indent="1371600" algn="ctr">
                <a:defRPr sz="4400"/>
              </a:lvl8pPr>
              <a:lvl9pPr indent="1828800" algn="ctr">
                <a:defRPr sz="4400"/>
              </a:lvl9pPr>
            </a:lstStyle>
            <a:p>
              <a:r>
                <a:rPr lang="zh-CN" altLang="en-US" dirty="0"/>
                <a:t>拉弯的弓把箭射出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48201" y="943505"/>
            <a:ext cx="3010213" cy="2058470"/>
            <a:chOff x="6133787" y="1138426"/>
            <a:chExt cx="3010213" cy="2053387"/>
          </a:xfrm>
        </p:grpSpPr>
        <p:pic>
          <p:nvPicPr>
            <p:cNvPr id="11" name="图片 10"/>
            <p:cNvPicPr preferRelativeResize="0"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8893" y="1138426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标题 1"/>
            <p:cNvSpPr txBox="1">
              <a:spLocks/>
            </p:cNvSpPr>
            <p:nvPr/>
          </p:nvSpPr>
          <p:spPr bwMode="auto">
            <a:xfrm>
              <a:off x="6133787" y="2758426"/>
              <a:ext cx="3010213" cy="433387"/>
            </a:xfrm>
            <a:prstGeom prst="rect">
              <a:avLst/>
            </a:prstGeom>
          </p:spPr>
          <p:txBody>
            <a:bodyPr/>
            <a:lstStyle>
              <a:lvl1pPr algn="l"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algn="ctr">
                <a:defRPr sz="4400"/>
              </a:lvl2pPr>
              <a:lvl3pPr algn="ctr">
                <a:defRPr sz="4400"/>
              </a:lvl3pPr>
              <a:lvl4pPr algn="ctr">
                <a:defRPr sz="4400"/>
              </a:lvl4pPr>
              <a:lvl5pPr algn="ctr">
                <a:defRPr sz="4400"/>
              </a:lvl5pPr>
              <a:lvl6pPr indent="457200" algn="ctr">
                <a:defRPr sz="4400"/>
              </a:lvl6pPr>
              <a:lvl7pPr indent="914400" algn="ctr">
                <a:defRPr sz="4400"/>
              </a:lvl7pPr>
              <a:lvl8pPr indent="1371600" algn="ctr">
                <a:defRPr sz="4400"/>
              </a:lvl8pPr>
              <a:lvl9pPr indent="1828800" algn="ctr">
                <a:defRPr sz="4400"/>
              </a:lvl9pPr>
            </a:lstStyle>
            <a:p>
              <a:r>
                <a:rPr lang="zh-CN" altLang="en-US" dirty="0"/>
                <a:t>滚下的巨石砸毁</a:t>
              </a:r>
              <a:r>
                <a:rPr lang="zh-CN" altLang="en-US" dirty="0" smtClean="0"/>
                <a:t>路面</a:t>
              </a:r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7431" y="2954955"/>
            <a:ext cx="2646878" cy="840901"/>
            <a:chOff x="526625" y="3064708"/>
            <a:chExt cx="2646878" cy="838824"/>
          </a:xfrm>
        </p:grpSpPr>
        <p:sp>
          <p:nvSpPr>
            <p:cNvPr id="16" name="下箭头 15"/>
            <p:cNvSpPr/>
            <p:nvPr/>
          </p:nvSpPr>
          <p:spPr>
            <a:xfrm>
              <a:off x="1607018" y="3064708"/>
              <a:ext cx="243046" cy="428989"/>
            </a:xfrm>
            <a:prstGeom prst="down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26625" y="3441867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流动的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水具有能量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8455" y="2985085"/>
            <a:ext cx="2646878" cy="783178"/>
            <a:chOff x="464957" y="3064708"/>
            <a:chExt cx="2646878" cy="781244"/>
          </a:xfrm>
        </p:grpSpPr>
        <p:sp>
          <p:nvSpPr>
            <p:cNvPr id="20" name="下箭头 19"/>
            <p:cNvSpPr/>
            <p:nvPr/>
          </p:nvSpPr>
          <p:spPr>
            <a:xfrm>
              <a:off x="1607018" y="3064708"/>
              <a:ext cx="243046" cy="428989"/>
            </a:xfrm>
            <a:prstGeom prst="down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64957" y="3384287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拉弯的弓具有能量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61747" y="2954956"/>
            <a:ext cx="2954655" cy="813308"/>
            <a:chOff x="372736" y="3064708"/>
            <a:chExt cx="2954655" cy="811300"/>
          </a:xfrm>
        </p:grpSpPr>
        <p:sp>
          <p:nvSpPr>
            <p:cNvPr id="23" name="下箭头 22"/>
            <p:cNvSpPr/>
            <p:nvPr/>
          </p:nvSpPr>
          <p:spPr>
            <a:xfrm>
              <a:off x="1607018" y="3064708"/>
              <a:ext cx="243046" cy="428989"/>
            </a:xfrm>
            <a:prstGeom prst="down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72736" y="3414343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山顶的巨石具有能量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867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672" y="11040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0473" y="110409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00881" y="62582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2149" y="809917"/>
            <a:ext cx="171789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一、动能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6098" y="3127573"/>
            <a:ext cx="676354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定义：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物体</a:t>
            </a:r>
            <a:r>
              <a:rPr lang="zh-CN" altLang="en-US" sz="2400" dirty="0">
                <a:latin typeface="微软雅黑" panose="020B0503020204020204" pitchFamily="34" charset="-122"/>
              </a:rPr>
              <a:t>由于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运动</a:t>
            </a:r>
            <a:r>
              <a:rPr lang="zh-CN" altLang="en-US" sz="2400" dirty="0">
                <a:latin typeface="微软雅黑" panose="020B0503020204020204" pitchFamily="34" charset="-122"/>
              </a:rPr>
              <a:t>而具有的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能，叫做动能。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38571" y="1334429"/>
            <a:ext cx="8436031" cy="161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342900"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呼啸的海浪有时会冲坏海堤、推到房子；弹出去的玻璃球能把静止的球弹的远远的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这些现象说明了运动的物体有对其他物体做功的能力，也就是说运动的物体具有能量。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92"/>
          <p:cNvSpPr txBox="1">
            <a:spLocks noChangeArrowheads="1"/>
          </p:cNvSpPr>
          <p:nvPr/>
        </p:nvSpPr>
        <p:spPr bwMode="auto">
          <a:xfrm>
            <a:off x="535392" y="3793975"/>
            <a:ext cx="417173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一切运动的物体都具有动能。</a:t>
            </a:r>
          </a:p>
        </p:txBody>
      </p:sp>
    </p:spTree>
    <p:extLst>
      <p:ext uri="{BB962C8B-B14F-4D97-AF65-F5344CB8AC3E}">
        <p14:creationId xmlns:p14="http://schemas.microsoft.com/office/powerpoint/2010/main" val="380675300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4279" y="2938291"/>
            <a:ext cx="941305" cy="474244"/>
            <a:chOff x="304174" y="305616"/>
            <a:chExt cx="805885" cy="759798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04174" y="323938"/>
              <a:ext cx="782696" cy="74147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9787" y="375146"/>
            <a:ext cx="8273238" cy="2614922"/>
            <a:chOff x="285134" y="395889"/>
            <a:chExt cx="8273238" cy="2608465"/>
          </a:xfrm>
        </p:grpSpPr>
        <p:pic>
          <p:nvPicPr>
            <p:cNvPr id="5" name="图片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9" t="6954" r="1123" b="6196"/>
            <a:stretch/>
          </p:blipFill>
          <p:spPr bwMode="auto">
            <a:xfrm>
              <a:off x="285134" y="395889"/>
              <a:ext cx="8179301" cy="1789921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417544" y="2185811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奔跑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的猎豹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2493405" y="2147169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运动的子弹</a:t>
              </a:r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4526406" y="2124512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飞驰的赛车</a:t>
              </a: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6493267" y="2147169"/>
              <a:ext cx="20651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宇宙中的星体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897456" y="2542689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运动的物体具有动能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211674" y="2938290"/>
            <a:ext cx="572464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物体具有动能的多少跟什么因素有关呢？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237" y="3412534"/>
            <a:ext cx="865964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猜想：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汽车速度越大，出事故时破坏就越严重；一辆汽车以同一速度运动，重载比空载时出事故更严重，因此动能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的大小可能与物体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因素有关。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902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802224" y="333091"/>
            <a:ext cx="445473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物体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动能的大小跟那些因素有关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45139" y="351707"/>
            <a:ext cx="1483478" cy="466286"/>
            <a:chOff x="304174" y="283603"/>
            <a:chExt cx="805885" cy="741476"/>
          </a:xfrm>
        </p:grpSpPr>
        <p:sp>
          <p:nvSpPr>
            <p:cNvPr id="6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实验探究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61088" y="1166146"/>
            <a:ext cx="17235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实验方法：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87123" y="795899"/>
            <a:ext cx="5838573" cy="1203300"/>
            <a:chOff x="2366919" y="980711"/>
            <a:chExt cx="5838573" cy="120032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4571999" y="980711"/>
              <a:ext cx="3633493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</a:pPr>
              <a:r>
                <a:rPr kumimoji="1"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动能大小可能与速度有关</a:t>
              </a:r>
            </a:p>
            <a:p>
              <a:pPr algn="l" eaLnBrk="1" hangingPunct="1">
                <a:lnSpc>
                  <a:spcPct val="150000"/>
                </a:lnSpc>
              </a:pPr>
              <a:r>
                <a:rPr kumimoji="1"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动能大小可能与质量有关</a:t>
              </a: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2366919" y="1398226"/>
              <a:ext cx="214729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(1)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控制变量法</a:t>
              </a:r>
            </a:p>
          </p:txBody>
        </p:sp>
        <p:sp>
          <p:nvSpPr>
            <p:cNvPr id="12" name="左大括号 11"/>
            <p:cNvSpPr/>
            <p:nvPr/>
          </p:nvSpPr>
          <p:spPr>
            <a:xfrm>
              <a:off x="4424954" y="1186329"/>
              <a:ext cx="195209" cy="837680"/>
            </a:xfrm>
            <a:prstGeom prst="leftBrac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54513" y="1628953"/>
            <a:ext cx="8581263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</a:rPr>
              <a:t>(2)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比较物体做功的多少来判断物体具有动能的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转化为从斜面上滚下的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木块移动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距离的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远近来判断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木块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被推动的距离越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远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说明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钢球对木块做的功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越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多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钢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球的动能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越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大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.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 algn="l">
              <a:lnSpc>
                <a:spcPct val="150000"/>
              </a:lnSpc>
            </a:pP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596" y="3803409"/>
            <a:ext cx="3805095" cy="1201546"/>
          </a:xfrm>
          <a:prstGeom prst="rect">
            <a:avLst/>
          </a:prstGeom>
          <a:noFill/>
          <a:ln>
            <a:noFill/>
          </a:ln>
          <a:effectLst>
            <a:outerShdw blurRad="698500" dist="50800" dir="5400000" algn="ctr" rotWithShape="0">
              <a:srgbClr val="000000">
                <a:alpha val="3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7867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296" y="189280"/>
            <a:ext cx="17235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实验步骤：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296" y="625870"/>
            <a:ext cx="426430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(1)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探究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动能大小与质量的关系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37407" y="1088678"/>
            <a:ext cx="8785225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让</a:t>
            </a:r>
            <a:r>
              <a:rPr lang="zh-CN" altLang="en-US" sz="2400" b="1" u="sng" dirty="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          </a:t>
            </a:r>
            <a:r>
              <a:rPr lang="zh-CN" altLang="en-US" sz="2400" b="1" dirty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的钢球，先后从</a:t>
            </a:r>
            <a:r>
              <a:rPr lang="zh-CN" altLang="en-US" sz="2400" b="1" u="sng" dirty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高度滚</a:t>
            </a:r>
            <a:r>
              <a:rPr lang="zh-CN" altLang="en-US" sz="2400" b="1" dirty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下，观察钢球推动木块的距离。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92313" y="1088677"/>
            <a:ext cx="141577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不同质量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499340" y="1227518"/>
            <a:ext cx="80021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同一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9"/>
          <a:stretch/>
        </p:blipFill>
        <p:spPr>
          <a:xfrm>
            <a:off x="3372915" y="1775666"/>
            <a:ext cx="5400000" cy="1804455"/>
          </a:xfrm>
          <a:prstGeom prst="rect">
            <a:avLst/>
          </a:prstGeom>
          <a:noFill/>
          <a:ln>
            <a:noFill/>
          </a:ln>
          <a:effectLst>
            <a:outerShdw blurRad="698500" dist="50800" dir="5400000" algn="ctr" rotWithShape="0">
              <a:srgbClr val="000000">
                <a:alpha val="34000"/>
              </a:srgbClr>
            </a:outerShdw>
          </a:effectLst>
        </p:spPr>
      </p:pic>
      <p:sp>
        <p:nvSpPr>
          <p:cNvPr id="12" name="矩形 12"/>
          <p:cNvSpPr>
            <a:spLocks noChangeArrowheads="1"/>
          </p:cNvSpPr>
          <p:nvPr/>
        </p:nvSpPr>
        <p:spPr bwMode="auto">
          <a:xfrm>
            <a:off x="365361" y="3731998"/>
            <a:ext cx="81915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结论：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物体的动能与物体的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有关，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越大，物体的动能越大。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4201544" y="3731998"/>
            <a:ext cx="141577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运动速度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6721277" y="3731998"/>
            <a:ext cx="80021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速度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47681" y="2291978"/>
            <a:ext cx="3289372" cy="1203300"/>
            <a:chOff x="347681" y="2286318"/>
            <a:chExt cx="3289372" cy="1200329"/>
          </a:xfrm>
        </p:grpSpPr>
        <p:sp>
          <p:nvSpPr>
            <p:cNvPr id="8" name="矩形 7"/>
            <p:cNvSpPr/>
            <p:nvPr/>
          </p:nvSpPr>
          <p:spPr>
            <a:xfrm>
              <a:off x="347681" y="2286318"/>
              <a:ext cx="2653724" cy="1200329"/>
            </a:xfrm>
            <a:prstGeom prst="rect">
              <a:avLst/>
            </a:prstGeom>
            <a:ln w="19050">
              <a:solidFill>
                <a:srgbClr val="002060"/>
              </a:solidFill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itchFamily="18" charset="0"/>
                </a:rPr>
                <a:t>从同一高度滚下是为保证小球到达平面的速度一样。</a:t>
              </a:r>
              <a:endPara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itchFamily="18" charset="0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H="1">
              <a:off x="3001405" y="2286318"/>
              <a:ext cx="635648" cy="30277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H="1" flipV="1">
              <a:off x="3001405" y="2989781"/>
              <a:ext cx="635648" cy="24843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9722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bldLvl="0" autoUpdateAnimBg="0"/>
      <p:bldP spid="7" grpId="0" bldLvl="0" autoUpdateAnimBg="0"/>
      <p:bldP spid="12" grpId="0"/>
      <p:bldP spid="10" grpId="0" bldLvl="0" autoUpdateAnimBg="0"/>
      <p:bldP spid="11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684" y="565579"/>
            <a:ext cx="8214385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让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      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钢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球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A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先后从斜面</a:t>
            </a:r>
            <a:r>
              <a:rPr lang="zh-CN" altLang="en-US" sz="2400" u="sng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    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高度滚下，观察钢球将木块推动的距离。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241052" y="208371"/>
            <a:ext cx="426430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(2)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探究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动能大小与速度的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itchFamily="18" charset="0"/>
              </a:rPr>
              <a:t>关系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51013" y="671179"/>
            <a:ext cx="80021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同一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90390" y="671179"/>
            <a:ext cx="80021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不同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12"/>
          <p:cNvSpPr>
            <a:spLocks noChangeArrowheads="1"/>
          </p:cNvSpPr>
          <p:nvPr/>
        </p:nvSpPr>
        <p:spPr bwMode="auto">
          <a:xfrm>
            <a:off x="276348" y="3398895"/>
            <a:ext cx="81915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结论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：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物体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的动能与物体的</a:t>
            </a:r>
            <a:r>
              <a:rPr lang="zh-CN" altLang="en-US" sz="2400" u="sng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             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有关，</a:t>
            </a:r>
            <a:r>
              <a:rPr lang="zh-CN" altLang="en-US" sz="2400" u="sng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  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越大，物体的动能越大。</a:t>
            </a:r>
          </a:p>
        </p:txBody>
      </p:sp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4099389" y="3505020"/>
            <a:ext cx="158222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运动速度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6623561" y="3452039"/>
            <a:ext cx="80021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速度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8"/>
          <a:stretch/>
        </p:blipFill>
        <p:spPr>
          <a:xfrm>
            <a:off x="2301286" y="1700564"/>
            <a:ext cx="5400000" cy="1804455"/>
          </a:xfrm>
          <a:prstGeom prst="rect">
            <a:avLst/>
          </a:prstGeom>
          <a:noFill/>
          <a:ln>
            <a:noFill/>
          </a:ln>
          <a:effectLst>
            <a:outerShdw blurRad="698500" dist="50800" dir="5400000" algn="ctr" rotWithShape="0">
              <a:srgbClr val="000000">
                <a:alpha val="34000"/>
              </a:srgbClr>
            </a:outerShdw>
          </a:effec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399699" y="4536759"/>
            <a:ext cx="662441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运动物体的质量越大，速度越大，动能就越大。</a:t>
            </a:r>
          </a:p>
        </p:txBody>
      </p:sp>
    </p:spTree>
    <p:extLst>
      <p:ext uri="{BB962C8B-B14F-4D97-AF65-F5344CB8AC3E}">
        <p14:creationId xmlns:p14="http://schemas.microsoft.com/office/powerpoint/2010/main" val="2471272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utoUpdateAnimBg="0"/>
      <p:bldP spid="5" grpId="0" bldLvl="0" autoUpdateAnimBg="0"/>
      <p:bldP spid="8" grpId="0"/>
      <p:bldP spid="6" grpId="0" bldLvl="0" autoUpdateAnimBg="0"/>
      <p:bldP spid="7" grpId="0" bldLvl="0" autoUpdateAnimBg="0"/>
      <p:bldP spid="1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8"/>
          <p:cNvSpPr txBox="1"/>
          <p:nvPr/>
        </p:nvSpPr>
        <p:spPr>
          <a:xfrm>
            <a:off x="223924" y="172108"/>
            <a:ext cx="171789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二、势能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648" y="696620"/>
            <a:ext cx="852241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重力势能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：物体由于位置较高而具有的能量叫做重力势能．</a:t>
            </a:r>
            <a:endParaRPr lang="zh-CN" altLang="en-US" sz="24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1" y="1159428"/>
            <a:ext cx="9021761" cy="3119997"/>
            <a:chOff x="0" y="1156565"/>
            <a:chExt cx="9021761" cy="311229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647" y="1156565"/>
              <a:ext cx="8901113" cy="2011362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0" y="3121758"/>
              <a:ext cx="23503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疑是银河落九天</a:t>
              </a: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3006247" y="3167923"/>
              <a:ext cx="8034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itchFamily="34" charset="-122"/>
                </a:rPr>
                <a:t>蹦极</a:t>
              </a: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4765194" y="3207029"/>
              <a:ext cx="239438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戏水者从高处飞速滑下</a:t>
              </a: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7212458" y="3167925"/>
              <a:ext cx="180930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itchFamily="34" charset="-122"/>
                </a:rPr>
                <a:t>打桩机将重锤举高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2392177" y="3807193"/>
              <a:ext cx="35702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Courier New" pitchFamily="49" charset="0"/>
                </a:rPr>
                <a:t>高处的物体具有重力势能</a:t>
              </a:r>
              <a:endParaRPr lang="zh-CN" altLang="en-US" sz="24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8446" y="4304198"/>
            <a:ext cx="7701544" cy="474244"/>
            <a:chOff x="368446" y="4293570"/>
            <a:chExt cx="7701544" cy="473073"/>
          </a:xfrm>
        </p:grpSpPr>
        <p:grpSp>
          <p:nvGrpSpPr>
            <p:cNvPr id="12" name="组合 11"/>
            <p:cNvGrpSpPr/>
            <p:nvPr/>
          </p:nvGrpSpPr>
          <p:grpSpPr>
            <a:xfrm>
              <a:off x="368446" y="4293570"/>
              <a:ext cx="941305" cy="473073"/>
              <a:chOff x="304174" y="305616"/>
              <a:chExt cx="805885" cy="759798"/>
            </a:xfrm>
          </p:grpSpPr>
          <p:sp>
            <p:nvSpPr>
              <p:cNvPr id="13" name="Shape 108"/>
              <p:cNvSpPr/>
              <p:nvPr/>
            </p:nvSpPr>
            <p:spPr>
              <a:xfrm>
                <a:off x="304174" y="305616"/>
                <a:ext cx="805885" cy="719463"/>
              </a:xfrm>
              <a:prstGeom prst="rect">
                <a:avLst/>
              </a:prstGeom>
              <a:solidFill>
                <a:srgbClr val="007E27">
                  <a:alpha val="80000"/>
                </a:srgbClr>
              </a:solidFill>
              <a:ln w="12700">
                <a:noFill/>
                <a:miter lim="4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4" name="Shape 112"/>
              <p:cNvSpPr/>
              <p:nvPr/>
            </p:nvSpPr>
            <p:spPr>
              <a:xfrm>
                <a:off x="304174" y="323938"/>
                <a:ext cx="782696" cy="741476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45719" rIns="45719">
                <a:spAutoFit/>
              </a:bodyPr>
              <a:lstStyle>
                <a:lvl1pPr algn="ctr">
                  <a:defRPr sz="10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sym typeface="微软雅黑" panose="020B0503020204020204" charset="-122"/>
                  </a:rPr>
                  <a:t>问题</a:t>
                </a:r>
                <a:endParaRPr kumimoji="0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422016" y="4304977"/>
              <a:ext cx="664797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物体具有的重力势能的多少跟什么因素有关呢？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327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1899</Words>
  <Application>Microsoft Office PowerPoint</Application>
  <PresentationFormat>全屏显示(16:9)</PresentationFormat>
  <Paragraphs>130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17</cp:revision>
  <dcterms:created xsi:type="dcterms:W3CDTF">2020-03-26T10:48:47Z</dcterms:created>
  <dcterms:modified xsi:type="dcterms:W3CDTF">2020-05-17T14:01:49Z</dcterms:modified>
</cp:coreProperties>
</file>